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49AB8-E84E-4C93-8ACC-0C7F078970BC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73E9-197A-420C-BFA4-72FDA5DEC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19EC9B-6F55-4EAD-8CD3-21E1105E80D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FBB704-4C5D-4F2A-A2CD-E7CF0E35E07C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A4C234-BC7E-4AC6-B13A-FDF0746281DF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4473CA-DC9E-4114-AC99-903AB6CC6AE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68C78F-7919-4738-9F19-D2C52CBD9D63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BBF560-AF37-4831-B218-832D1EF63CA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92D3A-D2EA-4AA6-B04C-E2E8C21B32B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184306-186E-4EC7-9601-F669B47688E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82653B-F5AE-4EFF-9C6B-17EE7FA183E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761C3E-5A98-4603-9447-A7592A52E7DF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F054C-855B-41E5-A114-1795435B5E9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64E57A-77DD-43D7-AC1E-75893F8193A7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368E4-6EF3-4C80-ADEC-5BDCAE7072F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22A887-86A8-49C4-8BC3-5013539B738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CB9129-993A-40CD-812D-727EE1E5B4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SCENERY DESIGN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mtClean="0"/>
              <a:t>The purpose, procedures, and techniques for Stage Scenery </a:t>
            </a:r>
          </a:p>
        </p:txBody>
      </p:sp>
    </p:spTree>
    <p:extLst>
      <p:ext uri="{BB962C8B-B14F-4D97-AF65-F5344CB8AC3E}">
        <p14:creationId xmlns:p14="http://schemas.microsoft.com/office/powerpoint/2010/main" val="28939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MID-NINETEENTH CENTURY</a:t>
            </a:r>
          </a:p>
          <a:p>
            <a:pPr lvl="1" eaLnBrk="1" hangingPunct="1"/>
            <a:r>
              <a:rPr lang="en-US" altLang="en-US" sz="3600" smtClean="0"/>
              <a:t>More accurate historical and realistic scenery</a:t>
            </a:r>
          </a:p>
          <a:p>
            <a:pPr lvl="1" eaLnBrk="1" hangingPunct="1"/>
            <a:r>
              <a:rPr lang="en-US" altLang="en-US" sz="3600" smtClean="0"/>
              <a:t>Realism brought changes:</a:t>
            </a:r>
          </a:p>
          <a:p>
            <a:pPr lvl="2" eaLnBrk="1" hangingPunct="1"/>
            <a:r>
              <a:rPr lang="en-US" altLang="en-US" sz="3600" smtClean="0"/>
              <a:t>Gradual shrinking of the apron</a:t>
            </a:r>
          </a:p>
          <a:p>
            <a:pPr lvl="2" eaLnBrk="1" hangingPunct="1"/>
            <a:r>
              <a:rPr lang="en-US" altLang="en-US" sz="3600" smtClean="0"/>
              <a:t>Addition of orchestra seats</a:t>
            </a:r>
          </a:p>
          <a:p>
            <a:pPr lvl="2" eaLnBrk="1" hangingPunct="1"/>
            <a:r>
              <a:rPr lang="en-US" altLang="en-US" sz="3600" smtClean="0"/>
              <a:t>Elimination of painted backdrops</a:t>
            </a:r>
          </a:p>
          <a:p>
            <a:pPr lvl="2" eaLnBrk="1" hangingPunct="1"/>
            <a:r>
              <a:rPr lang="en-US" altLang="en-US" sz="3600" smtClean="0"/>
              <a:t>Closing of wings giving illusion of left and right walls</a:t>
            </a:r>
          </a:p>
        </p:txBody>
      </p:sp>
    </p:spTree>
    <p:extLst>
      <p:ext uri="{BB962C8B-B14F-4D97-AF65-F5344CB8AC3E}">
        <p14:creationId xmlns:p14="http://schemas.microsoft.com/office/powerpoint/2010/main" val="2295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TWENTIETH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smtClean="0"/>
              <a:t>Naturalism</a:t>
            </a:r>
            <a:r>
              <a:rPr lang="en-US" altLang="en-US" smtClean="0"/>
              <a:t> developed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Photographically accurate sets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Scenery sometimes distracted audience from the 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smtClean="0"/>
              <a:t>Selective Realism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An impression is better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Convey an idea of locale not exact replica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i="1" smtClean="0"/>
              <a:t>Plastics</a:t>
            </a:r>
            <a:r>
              <a:rPr lang="en-US" altLang="en-US" sz="2800" i="1" smtClean="0"/>
              <a:t> </a:t>
            </a:r>
            <a:r>
              <a:rPr lang="en-US" altLang="en-US" sz="2800" smtClean="0"/>
              <a:t>(3 dimensional structures and</a:t>
            </a:r>
            <a:r>
              <a:rPr lang="en-US" altLang="en-US" sz="2800" i="1" smtClean="0"/>
              <a:t> </a:t>
            </a:r>
            <a:r>
              <a:rPr lang="en-US" altLang="en-US" sz="2800" b="1" i="1" smtClean="0"/>
              <a:t>Cut-outs</a:t>
            </a:r>
            <a:r>
              <a:rPr lang="en-US" altLang="en-US" sz="2800" i="1" smtClean="0"/>
              <a:t> </a:t>
            </a:r>
            <a:r>
              <a:rPr lang="en-US" altLang="en-US" sz="2800" smtClean="0"/>
              <a:t>(two dimensional profiles) placed against a drop/sky/etc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Proscenium stage called “forth wall theatre” an invisible wall where audience observes 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Dramatic lighting introduced</a:t>
            </a:r>
          </a:p>
        </p:txBody>
      </p:sp>
    </p:spTree>
    <p:extLst>
      <p:ext uri="{BB962C8B-B14F-4D97-AF65-F5344CB8AC3E}">
        <p14:creationId xmlns:p14="http://schemas.microsoft.com/office/powerpoint/2010/main" val="42536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BOX SET</a:t>
            </a:r>
          </a:p>
          <a:p>
            <a:pPr lvl="1" eaLnBrk="1" hangingPunct="1"/>
            <a:r>
              <a:rPr lang="en-US" altLang="en-US" smtClean="0"/>
              <a:t>Two or three walls built of flats</a:t>
            </a:r>
          </a:p>
          <a:p>
            <a:pPr lvl="1" eaLnBrk="1" hangingPunct="1"/>
            <a:r>
              <a:rPr lang="en-US" altLang="en-US" smtClean="0"/>
              <a:t>Covered by a ceiling</a:t>
            </a:r>
          </a:p>
          <a:p>
            <a:pPr lvl="1" eaLnBrk="1" hangingPunct="1"/>
            <a:r>
              <a:rPr lang="en-US" altLang="en-US" smtClean="0"/>
              <a:t>Give the impression of a room</a:t>
            </a:r>
          </a:p>
          <a:p>
            <a:pPr lvl="1" eaLnBrk="1" hangingPunct="1"/>
            <a:r>
              <a:rPr lang="en-US" altLang="en-US" smtClean="0"/>
              <a:t>Gives a set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depth and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naturalness</a:t>
            </a:r>
          </a:p>
        </p:txBody>
      </p:sp>
      <p:pic>
        <p:nvPicPr>
          <p:cNvPr id="13316" name="Picture 5" descr="BOX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1063"/>
            <a:ext cx="54864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smtClean="0"/>
              <a:t>UNIT SET</a:t>
            </a:r>
          </a:p>
          <a:p>
            <a:pPr lvl="1" eaLnBrk="1" hangingPunct="1"/>
            <a:r>
              <a:rPr lang="en-US" altLang="en-US" sz="3200" smtClean="0"/>
              <a:t>Made up of several units that can be moved, turned and interchanged to create several settings</a:t>
            </a:r>
          </a:p>
          <a:p>
            <a:pPr lvl="1" eaLnBrk="1" hangingPunct="1"/>
            <a:r>
              <a:rPr lang="en-US" altLang="en-US" sz="3200" smtClean="0"/>
              <a:t>Usually made with several flats in combination</a:t>
            </a:r>
          </a:p>
          <a:p>
            <a:pPr lvl="1" eaLnBrk="1" hangingPunct="1"/>
            <a:r>
              <a:rPr lang="en-US" altLang="en-US" sz="3200" smtClean="0"/>
              <a:t>Very practical for schools</a:t>
            </a:r>
          </a:p>
          <a:p>
            <a:pPr lvl="2" eaLnBrk="1" hangingPunct="1"/>
            <a:r>
              <a:rPr lang="en-US" altLang="en-US" sz="3200" smtClean="0"/>
              <a:t>Present one-act plays program</a:t>
            </a:r>
          </a:p>
          <a:p>
            <a:pPr lvl="2" eaLnBrk="1" hangingPunct="1"/>
            <a:r>
              <a:rPr lang="en-US" altLang="en-US" sz="3200" smtClean="0"/>
              <a:t>Multi-set plays</a:t>
            </a:r>
          </a:p>
          <a:p>
            <a:pPr lvl="2" eaLnBrk="1" hangingPunct="1"/>
            <a:r>
              <a:rPr lang="en-US" altLang="en-US" sz="3200" smtClean="0"/>
              <a:t>Built units can be reused to fit almost any play</a:t>
            </a:r>
          </a:p>
          <a:p>
            <a:pPr lvl="2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14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4953000"/>
          </a:xfrm>
        </p:spPr>
        <p:txBody>
          <a:bodyPr>
            <a:normAutofit fontScale="92500" lnSpcReduction="20000"/>
          </a:bodyPr>
          <a:lstStyle/>
          <a:p>
            <a:pPr marL="342900" lvl="1" indent="-342900" eaLnBrk="1" hangingPunct="1">
              <a:buFontTx/>
              <a:buChar char="•"/>
            </a:pPr>
            <a:r>
              <a:rPr lang="en-US" altLang="en-US" dirty="0" smtClean="0"/>
              <a:t>PERMANENT SET</a:t>
            </a:r>
          </a:p>
          <a:p>
            <a:pPr marL="742950" lvl="2" indent="-342900" eaLnBrk="1" hangingPunct="1"/>
            <a:r>
              <a:rPr lang="en-US" altLang="en-US" sz="2800" dirty="0" smtClean="0"/>
              <a:t>Staging rarely changes during the play</a:t>
            </a:r>
          </a:p>
          <a:p>
            <a:pPr marL="742950" lvl="2" indent="-342900" eaLnBrk="1" hangingPunct="1"/>
            <a:r>
              <a:rPr lang="en-US" altLang="en-US" sz="2800" dirty="0" smtClean="0"/>
              <a:t>Basically three kinds</a:t>
            </a:r>
          </a:p>
          <a:p>
            <a:pPr marL="1200150" lvl="3" indent="-342900" eaLnBrk="1" hangingPunct="1"/>
            <a:r>
              <a:rPr lang="en-US" altLang="en-US" sz="2800" dirty="0" smtClean="0"/>
              <a:t>Single permanent set</a:t>
            </a:r>
          </a:p>
          <a:p>
            <a:pPr marL="1657350" lvl="4" indent="-342900" eaLnBrk="1" hangingPunct="1"/>
            <a:r>
              <a:rPr lang="en-US" altLang="en-US" sz="2800" dirty="0" smtClean="0"/>
              <a:t>Controlled lights help determine locale-outside/inside</a:t>
            </a:r>
          </a:p>
          <a:p>
            <a:pPr marL="1200150" lvl="3" indent="-342900" eaLnBrk="1" hangingPunct="1"/>
            <a:r>
              <a:rPr lang="en-US" altLang="en-US" sz="2800" dirty="0" smtClean="0"/>
              <a:t>Set with many openings</a:t>
            </a:r>
          </a:p>
          <a:p>
            <a:pPr marL="1657350" lvl="4" indent="-342900" eaLnBrk="1" hangingPunct="1"/>
            <a:r>
              <a:rPr lang="en-US" altLang="en-US" sz="2800" dirty="0" smtClean="0"/>
              <a:t>Doors, windows, curtains, background, </a:t>
            </a:r>
            <a:r>
              <a:rPr lang="en-US" altLang="en-US" sz="2800" dirty="0" err="1" smtClean="0"/>
              <a:t>etc</a:t>
            </a:r>
            <a:r>
              <a:rPr lang="en-US" altLang="en-US" sz="2800" dirty="0" smtClean="0"/>
              <a:t> are placed behind openings to simulate scene changes</a:t>
            </a:r>
          </a:p>
          <a:p>
            <a:pPr marL="1200150" lvl="3" indent="-342900" eaLnBrk="1" hangingPunct="1"/>
            <a:r>
              <a:rPr lang="en-US" altLang="en-US" sz="2800" dirty="0" smtClean="0"/>
              <a:t>Multiple set</a:t>
            </a:r>
          </a:p>
          <a:p>
            <a:pPr marL="1657350" lvl="4" indent="-342900" eaLnBrk="1" hangingPunct="1"/>
            <a:r>
              <a:rPr lang="en-US" altLang="en-US" sz="2800" dirty="0" smtClean="0"/>
              <a:t>Modified permanent set</a:t>
            </a:r>
          </a:p>
          <a:p>
            <a:pPr marL="1657350" lvl="4" indent="-342900" eaLnBrk="1" hangingPunct="1"/>
            <a:r>
              <a:rPr lang="en-US" altLang="en-US" sz="2800" dirty="0" smtClean="0"/>
              <a:t>Several distinct acting areas separated with dividers like platforms or railings</a:t>
            </a:r>
          </a:p>
          <a:p>
            <a:pPr marL="742950" lvl="2" indent="-342900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SCREEN SET</a:t>
            </a:r>
          </a:p>
          <a:p>
            <a:pPr lvl="1" eaLnBrk="1" hangingPunct="1"/>
            <a:r>
              <a:rPr lang="en-US" altLang="en-US" dirty="0" smtClean="0"/>
              <a:t>Consist of two fold and three-fold flats</a:t>
            </a:r>
          </a:p>
          <a:p>
            <a:pPr lvl="1" eaLnBrk="1" hangingPunct="1"/>
            <a:r>
              <a:rPr lang="en-US" altLang="en-US" dirty="0" smtClean="0"/>
              <a:t>Forms walls against a drapery background</a:t>
            </a:r>
          </a:p>
          <a:p>
            <a:pPr lvl="1" eaLnBrk="1" hangingPunct="1"/>
            <a:r>
              <a:rPr lang="en-US" altLang="en-US" dirty="0" smtClean="0"/>
              <a:t>Cover openings/furnishings for quick scene changes</a:t>
            </a:r>
          </a:p>
          <a:p>
            <a:pPr eaLnBrk="1" hangingPunct="1"/>
            <a:r>
              <a:rPr lang="en-US" altLang="en-US" sz="2800" dirty="0" smtClean="0"/>
              <a:t>PROFILE SETS</a:t>
            </a:r>
          </a:p>
          <a:p>
            <a:pPr lvl="1" eaLnBrk="1" hangingPunct="1"/>
            <a:r>
              <a:rPr lang="en-US" altLang="en-US" dirty="0" smtClean="0"/>
              <a:t>Called minimum sets</a:t>
            </a:r>
          </a:p>
          <a:p>
            <a:pPr lvl="1" eaLnBrk="1" hangingPunct="1"/>
            <a:r>
              <a:rPr lang="en-US" altLang="en-US" dirty="0" smtClean="0"/>
              <a:t>Flats form the entire perimeter (cyclorama) </a:t>
            </a:r>
          </a:p>
          <a:p>
            <a:pPr lvl="1" eaLnBrk="1" hangingPunct="1"/>
            <a:r>
              <a:rPr lang="en-US" altLang="en-US" dirty="0" smtClean="0"/>
              <a:t>Colored lights &amp; gobos suggest changes</a:t>
            </a:r>
          </a:p>
          <a:p>
            <a:pPr eaLnBrk="1" hangingPunct="1"/>
            <a:r>
              <a:rPr lang="en-US" altLang="en-US" dirty="0" smtClean="0"/>
              <a:t>CURTAIN SETS</a:t>
            </a:r>
          </a:p>
          <a:p>
            <a:pPr lvl="1" eaLnBrk="1" hangingPunct="1"/>
            <a:r>
              <a:rPr lang="en-US" altLang="en-US" dirty="0" smtClean="0"/>
              <a:t>Uses curtains for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   backdrop of play</a:t>
            </a:r>
          </a:p>
        </p:txBody>
      </p:sp>
      <p:pic>
        <p:nvPicPr>
          <p:cNvPr id="16388" name="Picture 3" descr="drape periakto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480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PERIAKTOI (PRISMS)</a:t>
            </a:r>
          </a:p>
          <a:p>
            <a:pPr lvl="1" eaLnBrk="1" hangingPunct="1"/>
            <a:r>
              <a:rPr lang="en-US" altLang="en-US" sz="3200" smtClean="0"/>
              <a:t>Three six foot flats</a:t>
            </a:r>
          </a:p>
          <a:p>
            <a:pPr lvl="1" eaLnBrk="1" hangingPunct="1"/>
            <a:r>
              <a:rPr lang="en-US" altLang="en-US" sz="3200" smtClean="0"/>
              <a:t>Equilateral or isosceles triangles mounted to a wheeled carriage</a:t>
            </a:r>
          </a:p>
          <a:p>
            <a:pPr lvl="1" eaLnBrk="1" hangingPunct="1"/>
            <a:r>
              <a:rPr lang="en-US" altLang="en-US" sz="3200" smtClean="0"/>
              <a:t>Can be pivoted for changes</a:t>
            </a:r>
          </a:p>
          <a:p>
            <a:pPr lvl="1" eaLnBrk="1" hangingPunct="1"/>
            <a:r>
              <a:rPr lang="en-US" altLang="en-US" sz="3200" smtClean="0"/>
              <a:t>4 – 8 needed for a set</a:t>
            </a:r>
          </a:p>
          <a:p>
            <a:pPr lvl="1" eaLnBrk="1" hangingPunct="1"/>
            <a:r>
              <a:rPr lang="en-US" altLang="en-US" sz="3200" smtClean="0"/>
              <a:t>Doors, windows, etc hang between two Periaktoi</a:t>
            </a:r>
          </a:p>
          <a:p>
            <a:pPr lvl="1" eaLnBrk="1" hangingPunct="1"/>
            <a:r>
              <a:rPr lang="en-US" altLang="en-US" sz="3200" smtClean="0"/>
              <a:t>Good for schools with no fly space or </a:t>
            </a:r>
            <a:r>
              <a:rPr lang="en-US" altLang="en-US" sz="3200" b="1" i="1" smtClean="0"/>
              <a:t>wing space!</a:t>
            </a:r>
          </a:p>
        </p:txBody>
      </p:sp>
    </p:spTree>
    <p:extLst>
      <p:ext uri="{BB962C8B-B14F-4D97-AF65-F5344CB8AC3E}">
        <p14:creationId xmlns:p14="http://schemas.microsoft.com/office/powerpoint/2010/main" val="548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Periaktoi </a:t>
            </a:r>
          </a:p>
        </p:txBody>
      </p:sp>
      <p:pic>
        <p:nvPicPr>
          <p:cNvPr id="18436" name="Content Placeholder 6" descr="periaktoi fram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838200"/>
            <a:ext cx="6548438" cy="5715000"/>
          </a:xfrm>
        </p:spPr>
      </p:pic>
    </p:spTree>
    <p:extLst>
      <p:ext uri="{BB962C8B-B14F-4D97-AF65-F5344CB8AC3E}">
        <p14:creationId xmlns:p14="http://schemas.microsoft.com/office/powerpoint/2010/main" val="41950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Periaktoi used in </a:t>
            </a:r>
            <a:r>
              <a:rPr lang="en-US" altLang="en-US" i="1" smtClean="0"/>
              <a:t>Sound of Music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Outside scene</a:t>
            </a:r>
          </a:p>
        </p:txBody>
      </p:sp>
      <p:pic>
        <p:nvPicPr>
          <p:cNvPr id="19460" name="Content Placeholder 6" descr="scene1-2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4497388" cy="3505200"/>
          </a:xfrm>
        </p:spPr>
      </p:pic>
      <p:sp>
        <p:nvSpPr>
          <p:cNvPr id="1946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Outside villa</a:t>
            </a:r>
          </a:p>
        </p:txBody>
      </p:sp>
      <p:pic>
        <p:nvPicPr>
          <p:cNvPr id="19462" name="Content Placeholder 7" descr="outside vil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2392933"/>
            <a:ext cx="3200400" cy="1726058"/>
          </a:xfrm>
        </p:spPr>
      </p:pic>
    </p:spTree>
    <p:extLst>
      <p:ext uri="{BB962C8B-B14F-4D97-AF65-F5344CB8AC3E}">
        <p14:creationId xmlns:p14="http://schemas.microsoft.com/office/powerpoint/2010/main" val="12252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Maria’s Bedroom</a:t>
            </a:r>
          </a:p>
        </p:txBody>
      </p:sp>
      <p:pic>
        <p:nvPicPr>
          <p:cNvPr id="20486" name="Content Placeholder 9" descr="Marias bedroo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4497388" cy="3733800"/>
          </a:xfrm>
        </p:spPr>
      </p:pic>
      <p:sp>
        <p:nvSpPr>
          <p:cNvPr id="2048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Villa Living Room</a:t>
            </a:r>
          </a:p>
        </p:txBody>
      </p:sp>
      <p:pic>
        <p:nvPicPr>
          <p:cNvPr id="20485" name="Content Placeholder 7" descr="villa livingroo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2392933"/>
            <a:ext cx="3200400" cy="1726058"/>
          </a:xfrm>
        </p:spPr>
      </p:pic>
    </p:spTree>
    <p:extLst>
      <p:ext uri="{BB962C8B-B14F-4D97-AF65-F5344CB8AC3E}">
        <p14:creationId xmlns:p14="http://schemas.microsoft.com/office/powerpoint/2010/main" val="9935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PURPOSES OF SCENERY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The most important purpose of scenery is to provide a place to act</a:t>
            </a:r>
          </a:p>
          <a:p>
            <a:pPr eaLnBrk="1" hangingPunct="1"/>
            <a:r>
              <a:rPr lang="en-US" altLang="en-US" sz="2400" dirty="0" smtClean="0"/>
              <a:t>The set should define the time and setting of the play:</a:t>
            </a:r>
          </a:p>
          <a:p>
            <a:pPr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b="1" dirty="0" smtClean="0"/>
              <a:t>Time</a:t>
            </a:r>
          </a:p>
          <a:p>
            <a:pPr lvl="2" eaLnBrk="1" hangingPunct="1"/>
            <a:r>
              <a:rPr lang="en-US" altLang="en-US" sz="2400" dirty="0" smtClean="0"/>
              <a:t>Historical period</a:t>
            </a:r>
          </a:p>
          <a:p>
            <a:pPr lvl="2" eaLnBrk="1" hangingPunct="1"/>
            <a:r>
              <a:rPr lang="en-US" altLang="en-US" sz="2400" dirty="0" smtClean="0"/>
              <a:t>Season of year</a:t>
            </a:r>
          </a:p>
          <a:p>
            <a:pPr lvl="2" eaLnBrk="1" hangingPunct="1"/>
            <a:r>
              <a:rPr lang="en-US" altLang="en-US" sz="2400" dirty="0" smtClean="0"/>
              <a:t>Time of day</a:t>
            </a:r>
          </a:p>
          <a:p>
            <a:pPr lvl="2" eaLnBrk="1" hangingPunct="1"/>
            <a:r>
              <a:rPr lang="en-US" altLang="en-US" sz="2400" dirty="0" smtClean="0"/>
              <a:t>Changes in time during the play</a:t>
            </a:r>
          </a:p>
        </p:txBody>
      </p:sp>
    </p:spTree>
    <p:extLst>
      <p:ext uri="{BB962C8B-B14F-4D97-AF65-F5344CB8AC3E}">
        <p14:creationId xmlns:p14="http://schemas.microsoft.com/office/powerpoint/2010/main" val="15457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Outside convent</a:t>
            </a:r>
          </a:p>
        </p:txBody>
      </p:sp>
      <p:pic>
        <p:nvPicPr>
          <p:cNvPr id="21508" name="Content Placeholder 6" descr="scene1-4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4497388" cy="3657600"/>
          </a:xfrm>
        </p:spPr>
      </p:pic>
      <p:sp>
        <p:nvSpPr>
          <p:cNvPr id="2150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Inside convent</a:t>
            </a:r>
          </a:p>
        </p:txBody>
      </p:sp>
      <p:pic>
        <p:nvPicPr>
          <p:cNvPr id="21510" name="Content Placeholder 7" descr="scene1-3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2392933"/>
            <a:ext cx="3200400" cy="1726058"/>
          </a:xfrm>
        </p:spPr>
      </p:pic>
    </p:spTree>
    <p:extLst>
      <p:ext uri="{BB962C8B-B14F-4D97-AF65-F5344CB8AC3E}">
        <p14:creationId xmlns:p14="http://schemas.microsoft.com/office/powerpoint/2010/main" val="1058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ickson\Desktop\Scenic Design\jimmy_dean_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3783"/>
            <a:ext cx="6400800" cy="54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dickson\Desktop\Scenic Design\Lance Cardinal - Set Design Alleycats the Musical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ickson\Desktop\Scenic Design\Ma_Rainey_se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ickson\Desktop\Scenic Design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9643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dickson\Desktop\Scenic Design\Twelfth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dickson\Desktop\Scenic Design\wicked set 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856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Define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8077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PURPOSES OF SCENERY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lvl="1" eaLnBrk="1" hangingPunct="1"/>
            <a:r>
              <a:rPr lang="en-US" altLang="en-US" sz="3600" b="1" dirty="0" smtClean="0"/>
              <a:t>Setting</a:t>
            </a:r>
          </a:p>
          <a:p>
            <a:pPr lvl="2" eaLnBrk="1" hangingPunct="1"/>
            <a:r>
              <a:rPr lang="en-US" altLang="en-US" sz="2800" dirty="0" smtClean="0"/>
              <a:t>Climate / geographical conditions</a:t>
            </a:r>
          </a:p>
          <a:p>
            <a:pPr lvl="2" eaLnBrk="1" hangingPunct="1"/>
            <a:r>
              <a:rPr lang="en-US" altLang="en-US" sz="2800" dirty="0" smtClean="0"/>
              <a:t>Socioeconomic situation</a:t>
            </a:r>
          </a:p>
          <a:p>
            <a:pPr lvl="2" eaLnBrk="1" hangingPunct="1"/>
            <a:r>
              <a:rPr lang="en-US" altLang="en-US" sz="2800" dirty="0" smtClean="0"/>
              <a:t>Cultural background</a:t>
            </a:r>
          </a:p>
          <a:p>
            <a:pPr lvl="2" eaLnBrk="1" hangingPunct="1"/>
            <a:r>
              <a:rPr lang="en-US" altLang="en-US" sz="2800" dirty="0" smtClean="0"/>
              <a:t>Political-governmental system of area</a:t>
            </a:r>
          </a:p>
          <a:p>
            <a:pPr lvl="2" eaLnBrk="1" hangingPunct="1"/>
            <a:r>
              <a:rPr lang="en-US" altLang="en-US" sz="2800" dirty="0" smtClean="0"/>
              <a:t>Interior or exterior</a:t>
            </a:r>
          </a:p>
          <a:p>
            <a:pPr lvl="2" eaLnBrk="1" hangingPunct="1"/>
            <a:r>
              <a:rPr lang="en-US" altLang="en-US" sz="2800" dirty="0" smtClean="0"/>
              <a:t>Rural or urban</a:t>
            </a:r>
          </a:p>
          <a:p>
            <a:pPr lvl="2" eaLnBrk="1" hangingPunct="1"/>
            <a:r>
              <a:rPr lang="en-US" altLang="en-US" sz="2800" dirty="0" smtClean="0"/>
              <a:t>Real or imaginary</a:t>
            </a:r>
          </a:p>
        </p:txBody>
      </p:sp>
    </p:spTree>
    <p:extLst>
      <p:ext uri="{BB962C8B-B14F-4D97-AF65-F5344CB8AC3E}">
        <p14:creationId xmlns:p14="http://schemas.microsoft.com/office/powerpoint/2010/main" val="3258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PURPOSES OF SCENERY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Reveals interrelationships between people</a:t>
            </a:r>
          </a:p>
          <a:p>
            <a:pPr lvl="1" eaLnBrk="1" hangingPunct="1"/>
            <a:r>
              <a:rPr lang="en-US" altLang="en-US" sz="1800" dirty="0" smtClean="0"/>
              <a:t>Rank</a:t>
            </a:r>
          </a:p>
          <a:p>
            <a:pPr lvl="1" eaLnBrk="1" hangingPunct="1"/>
            <a:r>
              <a:rPr lang="en-US" altLang="en-US" sz="1800" dirty="0" smtClean="0"/>
              <a:t>Stations, influence</a:t>
            </a:r>
          </a:p>
          <a:p>
            <a:pPr lvl="1" eaLnBrk="1" hangingPunct="1"/>
            <a:r>
              <a:rPr lang="en-US" altLang="en-US" sz="1800" dirty="0" smtClean="0"/>
              <a:t>Positions in their families, office or community</a:t>
            </a:r>
          </a:p>
          <a:p>
            <a:pPr eaLnBrk="1" hangingPunct="1"/>
            <a:r>
              <a:rPr lang="en-US" altLang="en-US" sz="3200" dirty="0" smtClean="0"/>
              <a:t>Provides a way to focus the audiences attention on the actor</a:t>
            </a:r>
          </a:p>
          <a:p>
            <a:pPr lvl="1" eaLnBrk="1" hangingPunct="1"/>
            <a:r>
              <a:rPr lang="en-US" altLang="en-US" dirty="0" smtClean="0"/>
              <a:t>Elevating on a platform or stairs</a:t>
            </a:r>
          </a:p>
          <a:p>
            <a:pPr lvl="1" eaLnBrk="1" hangingPunct="1"/>
            <a:r>
              <a:rPr lang="en-US" altLang="en-US" dirty="0" smtClean="0"/>
              <a:t>Framed by a doorway</a:t>
            </a:r>
          </a:p>
          <a:p>
            <a:pPr lvl="1" eaLnBrk="1" hangingPunct="1"/>
            <a:r>
              <a:rPr lang="en-US" altLang="en-US" dirty="0" smtClean="0"/>
              <a:t>Triangular blocking with furniture and actors with focus on the middle</a:t>
            </a:r>
          </a:p>
          <a:p>
            <a:pPr lvl="1" eaLnBrk="1" hangingPunct="1"/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803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PURPOSES OF SCENERY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Indicates the style of the production</a:t>
            </a:r>
          </a:p>
          <a:p>
            <a:pPr lvl="1" eaLnBrk="1" hangingPunct="1"/>
            <a:r>
              <a:rPr lang="en-US" altLang="en-US" dirty="0" smtClean="0"/>
              <a:t>Romantic</a:t>
            </a:r>
          </a:p>
          <a:p>
            <a:pPr lvl="1" eaLnBrk="1" hangingPunct="1"/>
            <a:r>
              <a:rPr lang="en-US" altLang="en-US" dirty="0" smtClean="0"/>
              <a:t>Epic</a:t>
            </a:r>
          </a:p>
          <a:p>
            <a:pPr lvl="1" eaLnBrk="1" hangingPunct="1"/>
            <a:r>
              <a:rPr lang="en-US" altLang="en-US" dirty="0" smtClean="0"/>
              <a:t>Fantasy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sz="3200" dirty="0" smtClean="0"/>
              <a:t>Creates a mood and atmosphere</a:t>
            </a:r>
          </a:p>
          <a:p>
            <a:pPr lvl="1" eaLnBrk="1" hangingPunct="1"/>
            <a:r>
              <a:rPr lang="en-US" altLang="en-US" dirty="0" smtClean="0"/>
              <a:t>Bright yellows, oranges and pinks=light &amp; cheery</a:t>
            </a:r>
          </a:p>
          <a:p>
            <a:pPr lvl="1" eaLnBrk="1" hangingPunct="1"/>
            <a:r>
              <a:rPr lang="en-US" altLang="en-US" dirty="0" smtClean="0"/>
              <a:t>Dark, cool colors, grays, blacks = heavy &amp; serious</a:t>
            </a:r>
          </a:p>
        </p:txBody>
      </p:sp>
    </p:spTree>
    <p:extLst>
      <p:ext uri="{BB962C8B-B14F-4D97-AF65-F5344CB8AC3E}">
        <p14:creationId xmlns:p14="http://schemas.microsoft.com/office/powerpoint/2010/main" val="1818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STAGING CONVENTIONS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Most sets are realistic depictions that follow a few staging conventions: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Almost all furniture faces the audience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Exterior doors are usually offstage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Interior doors are usually stage left or upstage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Fireplaces tend to be placed on stage-right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French doors are usually stage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Living-room and dining-room furniture often appear in the same area</a:t>
            </a:r>
          </a:p>
        </p:txBody>
      </p:sp>
    </p:spTree>
    <p:extLst>
      <p:ext uri="{BB962C8B-B14F-4D97-AF65-F5344CB8AC3E}">
        <p14:creationId xmlns:p14="http://schemas.microsoft.com/office/powerpoint/2010/main" val="40373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Effective scenery and design should</a:t>
            </a:r>
            <a:r>
              <a:rPr lang="en-US" altLang="en-US" dirty="0" smtClean="0"/>
              <a:t>:</a:t>
            </a:r>
          </a:p>
          <a:p>
            <a:pPr lvl="1" eaLnBrk="1" hangingPunct="1"/>
            <a:r>
              <a:rPr lang="en-US" altLang="en-US" dirty="0" smtClean="0"/>
              <a:t>Match the author’s intent and the director’s interpretation</a:t>
            </a:r>
          </a:p>
          <a:p>
            <a:pPr lvl="1" eaLnBrk="1" hangingPunct="1"/>
            <a:r>
              <a:rPr lang="en-US" altLang="en-US" dirty="0" smtClean="0"/>
              <a:t>Always serve the actor, never dominate him/her</a:t>
            </a:r>
          </a:p>
          <a:p>
            <a:pPr lvl="1" eaLnBrk="1" hangingPunct="1"/>
            <a:r>
              <a:rPr lang="en-US" altLang="en-US" dirty="0" smtClean="0"/>
              <a:t>Complement the costumes, never clash with them</a:t>
            </a:r>
          </a:p>
          <a:p>
            <a:pPr lvl="1" eaLnBrk="1" hangingPunct="1"/>
            <a:r>
              <a:rPr lang="en-US" altLang="en-US" dirty="0" smtClean="0"/>
              <a:t>Never become an obstacle course for blocking</a:t>
            </a:r>
          </a:p>
          <a:p>
            <a:pPr lvl="1" eaLnBrk="1" hangingPunct="1"/>
            <a:r>
              <a:rPr lang="en-US" altLang="en-US" dirty="0" smtClean="0"/>
              <a:t>Work toward consistency, avoiding distractions</a:t>
            </a:r>
          </a:p>
          <a:p>
            <a:pPr lvl="1" eaLnBrk="1" hangingPunct="1"/>
            <a:r>
              <a:rPr lang="en-US" altLang="en-US" dirty="0" smtClean="0"/>
              <a:t>Aid the action of the play, not hinder it</a:t>
            </a:r>
          </a:p>
          <a:p>
            <a:pPr lvl="1" eaLnBrk="1" hangingPunct="1"/>
            <a:r>
              <a:rPr lang="en-US" altLang="en-US" dirty="0" smtClean="0"/>
              <a:t>Fit the needs of the play</a:t>
            </a:r>
          </a:p>
          <a:p>
            <a:pPr lvl="1" eaLnBrk="1" hangingPunct="1"/>
            <a:r>
              <a:rPr lang="en-US" altLang="en-US" dirty="0" smtClean="0"/>
              <a:t>Simple in design, construction, and shifting</a:t>
            </a:r>
          </a:p>
        </p:txBody>
      </p:sp>
    </p:spTree>
    <p:extLst>
      <p:ext uri="{BB962C8B-B14F-4D97-AF65-F5344CB8AC3E}">
        <p14:creationId xmlns:p14="http://schemas.microsoft.com/office/powerpoint/2010/main" val="15005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DEVELOPMENT OF SCENERY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RENAISSANCE</a:t>
            </a:r>
          </a:p>
          <a:p>
            <a:pPr lvl="1" eaLnBrk="1" hangingPunct="1"/>
            <a:r>
              <a:rPr lang="en-US" altLang="en-US" smtClean="0"/>
              <a:t>Stage design as we know it started in Italy in the mid 1400’s</a:t>
            </a:r>
          </a:p>
          <a:p>
            <a:pPr lvl="1" eaLnBrk="1" hangingPunct="1"/>
            <a:r>
              <a:rPr lang="en-US" altLang="en-US" smtClean="0"/>
              <a:t>Actors performed against painted scenes (often showing perspective)</a:t>
            </a:r>
          </a:p>
          <a:p>
            <a:pPr lvl="1" eaLnBrk="1" hangingPunct="1"/>
            <a:r>
              <a:rPr lang="en-US" altLang="en-US" smtClean="0"/>
              <a:t>Raked stage developed</a:t>
            </a:r>
          </a:p>
          <a:p>
            <a:pPr lvl="2" eaLnBrk="1" hangingPunct="1"/>
            <a:r>
              <a:rPr lang="en-US" altLang="en-US" sz="2800" smtClean="0"/>
              <a:t>Stage slanted upward toward the back</a:t>
            </a:r>
          </a:p>
          <a:p>
            <a:pPr lvl="2" eaLnBrk="1" hangingPunct="1"/>
            <a:r>
              <a:rPr lang="en-US" altLang="en-US" sz="2800" smtClean="0"/>
              <a:t>Where terms upstage and downstage came from</a:t>
            </a:r>
          </a:p>
          <a:p>
            <a:pPr lvl="1" eaLnBrk="1" hangingPunct="1"/>
            <a:r>
              <a:rPr lang="en-US" altLang="en-US" smtClean="0"/>
              <a:t>Development of Proscenium and:</a:t>
            </a:r>
          </a:p>
          <a:p>
            <a:pPr lvl="2" eaLnBrk="1" hangingPunct="1"/>
            <a:r>
              <a:rPr lang="en-US" altLang="en-US" sz="2800" smtClean="0"/>
              <a:t>Backdrops</a:t>
            </a:r>
          </a:p>
          <a:p>
            <a:pPr lvl="2" eaLnBrk="1" hangingPunct="1"/>
            <a:r>
              <a:rPr lang="en-US" altLang="en-US" sz="2800" smtClean="0"/>
              <a:t>revolving stages</a:t>
            </a:r>
          </a:p>
          <a:p>
            <a:pPr lvl="2" eaLnBrk="1" hangingPunct="1"/>
            <a:r>
              <a:rPr lang="en-US" altLang="en-US" sz="2800" i="1" smtClean="0"/>
              <a:t>Shutters</a:t>
            </a:r>
            <a:r>
              <a:rPr lang="en-US" altLang="en-US" sz="2800" smtClean="0"/>
              <a:t> (movable flats on tracks )	</a:t>
            </a:r>
          </a:p>
        </p:txBody>
      </p:sp>
    </p:spTree>
    <p:extLst>
      <p:ext uri="{BB962C8B-B14F-4D97-AF65-F5344CB8AC3E}">
        <p14:creationId xmlns:p14="http://schemas.microsoft.com/office/powerpoint/2010/main" val="863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RESTORATION</a:t>
            </a:r>
          </a:p>
          <a:p>
            <a:pPr lvl="1" eaLnBrk="1" hangingPunct="1"/>
            <a:r>
              <a:rPr lang="en-US" altLang="en-US" smtClean="0"/>
              <a:t>In England, most acting was on raked aprons</a:t>
            </a:r>
          </a:p>
          <a:p>
            <a:pPr lvl="1" eaLnBrk="1" hangingPunct="1"/>
            <a:r>
              <a:rPr lang="en-US" altLang="en-US" smtClean="0"/>
              <a:t>Proscenium was thick wall with doors on either side for entrance and exits onto apron</a:t>
            </a:r>
          </a:p>
          <a:p>
            <a:pPr eaLnBrk="1" hangingPunct="1"/>
            <a:r>
              <a:rPr lang="en-US" altLang="en-US" b="1" smtClean="0"/>
              <a:t>EARLY NINETEENTH CENTURY</a:t>
            </a:r>
          </a:p>
          <a:p>
            <a:pPr lvl="1" eaLnBrk="1" hangingPunct="1"/>
            <a:r>
              <a:rPr lang="en-US" altLang="en-US" smtClean="0"/>
              <a:t>Scenery made to suit the individual play</a:t>
            </a:r>
          </a:p>
          <a:p>
            <a:pPr lvl="1" eaLnBrk="1" hangingPunct="1"/>
            <a:r>
              <a:rPr lang="en-US" altLang="en-US" smtClean="0"/>
              <a:t>Creation of typical scenes:</a:t>
            </a:r>
          </a:p>
          <a:p>
            <a:pPr lvl="2" eaLnBrk="1" hangingPunct="1"/>
            <a:r>
              <a:rPr lang="en-US" altLang="en-US" sz="2800" smtClean="0"/>
              <a:t>Interior = canvas drops and painted wings</a:t>
            </a:r>
          </a:p>
          <a:p>
            <a:pPr lvl="2" eaLnBrk="1" hangingPunct="1"/>
            <a:r>
              <a:rPr lang="en-US" altLang="en-US" sz="2800" smtClean="0"/>
              <a:t>Exterior = painted trees, fountains, gates, paths</a:t>
            </a:r>
          </a:p>
          <a:p>
            <a:pPr lvl="2" eaLnBrk="1" hangingPunct="1"/>
            <a:r>
              <a:rPr lang="en-US" altLang="en-US" sz="2800" smtClean="0"/>
              <a:t>Entrances parallel to back wall</a:t>
            </a:r>
          </a:p>
          <a:p>
            <a:pPr lvl="2" eaLnBrk="1" hangingPunct="1"/>
            <a:r>
              <a:rPr lang="en-US" altLang="en-US" sz="2800" smtClean="0"/>
              <a:t>Street scenes = painted buildings, store windows, signs, street lamps</a:t>
            </a:r>
          </a:p>
        </p:txBody>
      </p:sp>
    </p:spTree>
    <p:extLst>
      <p:ext uri="{BB962C8B-B14F-4D97-AF65-F5344CB8AC3E}">
        <p14:creationId xmlns:p14="http://schemas.microsoft.com/office/powerpoint/2010/main" val="15436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1658</TotalTime>
  <Words>790</Words>
  <Application>Microsoft Office PowerPoint</Application>
  <PresentationFormat>On-screen Show (4:3)</PresentationFormat>
  <Paragraphs>160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SCENERY DESIGN</vt:lpstr>
      <vt:lpstr>PURPOSES OF SCENERY</vt:lpstr>
      <vt:lpstr>PURPOSES OF SCENERY</vt:lpstr>
      <vt:lpstr>PURPOSES OF SCENERY</vt:lpstr>
      <vt:lpstr>PURPOSES OF SCENERY</vt:lpstr>
      <vt:lpstr>STAGING CONVENTIONS</vt:lpstr>
      <vt:lpstr>PowerPoint Presentation</vt:lpstr>
      <vt:lpstr>DEVELOPMENT OF SCENERY</vt:lpstr>
      <vt:lpstr>PowerPoint Presentation</vt:lpstr>
      <vt:lpstr>PowerPoint Presentation</vt:lpstr>
      <vt:lpstr>PowerPoint Presentation</vt:lpstr>
      <vt:lpstr>TYPES OF SETS</vt:lpstr>
      <vt:lpstr>PowerPoint Presentation</vt:lpstr>
      <vt:lpstr>PowerPoint Presentation</vt:lpstr>
      <vt:lpstr>PowerPoint Presentation</vt:lpstr>
      <vt:lpstr>PowerPoint Presentation</vt:lpstr>
      <vt:lpstr>Periaktoi </vt:lpstr>
      <vt:lpstr>Periaktoi used in Sound of Music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to Define 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Dickson, Mary</dc:creator>
  <cp:lastModifiedBy>Greta Hayes (Lakeside High)</cp:lastModifiedBy>
  <cp:revision>6</cp:revision>
  <dcterms:created xsi:type="dcterms:W3CDTF">2015-11-23T15:56:23Z</dcterms:created>
  <dcterms:modified xsi:type="dcterms:W3CDTF">2020-01-29T16:24:04Z</dcterms:modified>
</cp:coreProperties>
</file>